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3" r:id="rId5"/>
    <p:sldId id="280" r:id="rId6"/>
    <p:sldId id="274" r:id="rId7"/>
    <p:sldId id="275" r:id="rId8"/>
    <p:sldId id="276" r:id="rId9"/>
    <p:sldId id="281" r:id="rId10"/>
    <p:sldId id="282" r:id="rId11"/>
    <p:sldId id="277" r:id="rId12"/>
    <p:sldId id="279" r:id="rId13"/>
    <p:sldId id="278" r:id="rId14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5C29F2D3-7DA1-4CFF-8B4E-DDDB23B11F22}"/>
    <pc:docChg chg="modSld">
      <pc:chgData name="Wood, Lucy" userId="fc26114c-1456-4dbd-af7e-8d6f300a5a38" providerId="ADAL" clId="{5C29F2D3-7DA1-4CFF-8B4E-DDDB23B11F22}" dt="2020-05-22T10:15:54.035" v="3" actId="20577"/>
      <pc:docMkLst>
        <pc:docMk/>
      </pc:docMkLst>
      <pc:sldChg chg="modSp">
        <pc:chgData name="Wood, Lucy" userId="fc26114c-1456-4dbd-af7e-8d6f300a5a38" providerId="ADAL" clId="{5C29F2D3-7DA1-4CFF-8B4E-DDDB23B11F22}" dt="2020-05-22T10:15:34.747" v="2" actId="20577"/>
        <pc:sldMkLst>
          <pc:docMk/>
          <pc:sldMk cId="3571460934" sldId="276"/>
        </pc:sldMkLst>
        <pc:spChg chg="mod">
          <ac:chgData name="Wood, Lucy" userId="fc26114c-1456-4dbd-af7e-8d6f300a5a38" providerId="ADAL" clId="{5C29F2D3-7DA1-4CFF-8B4E-DDDB23B11F22}" dt="2020-05-22T10:15:34.747" v="2" actId="20577"/>
          <ac:spMkLst>
            <pc:docMk/>
            <pc:sldMk cId="3571460934" sldId="276"/>
            <ac:spMk id="3" creationId="{FB83C298-E2AB-48E7-8261-F666934466FF}"/>
          </ac:spMkLst>
        </pc:spChg>
      </pc:sldChg>
      <pc:sldChg chg="modSp">
        <pc:chgData name="Wood, Lucy" userId="fc26114c-1456-4dbd-af7e-8d6f300a5a38" providerId="ADAL" clId="{5C29F2D3-7DA1-4CFF-8B4E-DDDB23B11F22}" dt="2020-05-22T10:15:54.035" v="3" actId="20577"/>
        <pc:sldMkLst>
          <pc:docMk/>
          <pc:sldMk cId="3403214038" sldId="278"/>
        </pc:sldMkLst>
        <pc:spChg chg="mod">
          <ac:chgData name="Wood, Lucy" userId="fc26114c-1456-4dbd-af7e-8d6f300a5a38" providerId="ADAL" clId="{5C29F2D3-7DA1-4CFF-8B4E-DDDB23B11F22}" dt="2020-05-22T10:15:54.035" v="3" actId="20577"/>
          <ac:spMkLst>
            <pc:docMk/>
            <pc:sldMk cId="3403214038" sldId="278"/>
            <ac:spMk id="24" creationId="{BEF65641-22E3-4740-A8AC-B6A208B4AF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8F45A21E-395F-4D24-82CF-EFB974683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660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A66894-5BDA-42C7-9C56-B221BACF2E90}"/>
              </a:ext>
            </a:extLst>
          </p:cNvPr>
          <p:cNvSpPr/>
          <p:nvPr userDrawn="1"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653011-51ED-431E-9C8A-9EA8E02609B3}"/>
              </a:ext>
            </a:extLst>
          </p:cNvPr>
          <p:cNvSpPr/>
          <p:nvPr userDrawn="1"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BE1E0-278E-4B95-BD44-45F1BD5C5BB9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872A2C9-815B-48AD-B7A4-ED683CFBD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21FF40-5C85-4BAD-B578-9497888F3D55}"/>
              </a:ext>
            </a:extLst>
          </p:cNvPr>
          <p:cNvSpPr/>
          <p:nvPr userDrawn="1"/>
        </p:nvSpPr>
        <p:spPr>
          <a:xfrm>
            <a:off x="0" y="155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EDDCC-7ABD-464D-8544-B582D53F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896988-8E9D-4748-A38C-8584500B48C1}"/>
              </a:ext>
            </a:extLst>
          </p:cNvPr>
          <p:cNvSpPr txBox="1"/>
          <p:nvPr userDrawn="1"/>
        </p:nvSpPr>
        <p:spPr>
          <a:xfrm>
            <a:off x="7461250" y="797021"/>
            <a:ext cx="4438650" cy="120032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supporting your child’s learning in science.</a:t>
            </a:r>
          </a:p>
          <a:p>
            <a:pPr algn="l"/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A958827-0B4B-4C81-97FC-47BD712B2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0" y="2368550"/>
            <a:ext cx="5473700" cy="1314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2-4 line sub-head giving context goes</a:t>
            </a:r>
            <a:br>
              <a:rPr lang="en-US" dirty="0"/>
            </a:br>
            <a:r>
              <a:rPr lang="en-US" dirty="0"/>
              <a:t>in here, using soft returns in order</a:t>
            </a:r>
            <a:br>
              <a:rPr lang="en-US" dirty="0"/>
            </a:br>
            <a:r>
              <a:rPr lang="en-US" dirty="0"/>
              <a:t>to follow the edge if possible</a:t>
            </a:r>
          </a:p>
          <a:p>
            <a:pPr lvl="0"/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6A3046-759C-4E24-95D6-CF9C15920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410200"/>
            <a:ext cx="5473700" cy="850900"/>
          </a:xfrm>
        </p:spPr>
        <p:txBody>
          <a:bodyPr anchor="ctr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 ? </a:t>
            </a:r>
            <a:br>
              <a:rPr lang="en-US" dirty="0"/>
            </a:br>
            <a:r>
              <a:rPr lang="en-US" dirty="0"/>
              <a:t>Age ?? - ??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7196C0DD-3AE5-48A5-B94A-349E485B0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558768"/>
            <a:ext cx="5473700" cy="139584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Lesson plan main title in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5614147-8486-4B4F-AFE4-8D1FD66939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6769" y="1805354"/>
            <a:ext cx="4391025" cy="4657359"/>
          </a:xfrm>
        </p:spPr>
        <p:txBody>
          <a:bodyPr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Before the session:</a:t>
            </a:r>
          </a:p>
          <a:p>
            <a:pPr lvl="1"/>
            <a:r>
              <a:rPr lang="en-US" dirty="0"/>
              <a:t>Please read slide 2</a:t>
            </a:r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DC67356-C01B-4857-B787-F7594B7EC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484" y="879794"/>
            <a:ext cx="10515601" cy="327033"/>
          </a:xfrm>
        </p:spPr>
        <p:txBody>
          <a:bodyPr>
            <a:normAutofit/>
          </a:bodyPr>
          <a:lstStyle>
            <a:lvl1pPr marL="0" indent="0" rtl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(additional information - always in brackets)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15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F5CB9-9E61-4B57-8544-30C6997F8314}"/>
              </a:ext>
            </a:extLst>
          </p:cNvPr>
          <p:cNvSpPr/>
          <p:nvPr userDrawn="1"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CBAED82-2212-45F3-A4AB-22D57CA37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45B1E787-C8F0-4FBF-997A-FC54DF86F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EEFDF487-C62E-47A1-9C76-3CB9A89BA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60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hyperlink" Target="https://www.bbc.co.uk/bitesize/clips/zv4rkq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bbc.co.uk/bitesize/topics/zkgg87h/articles/zsgwwxs" TargetMode="External"/><Relationship Id="rId7" Type="http://schemas.openxmlformats.org/officeDocument/2006/relationships/image" Target="../media/image6.jpeg"/><Relationship Id="rId2" Type="http://schemas.openxmlformats.org/officeDocument/2006/relationships/hyperlink" Target="https://www.bbc.co.uk/bitesize/clips/zrdkjx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hyperlink" Target="https://pstt.org.uk/application/files/1115/8694/0466/4._SINK_OR_SWIM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Bubbles and drops on a light blue liquid background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347" y="447380"/>
            <a:ext cx="8648313" cy="5966063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States of matter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Introduction to solids, liquids and gases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4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8 - 9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66820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3923476" cy="5337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is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paper, slide 6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3-7,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has further, optional activities.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9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10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1AC0B-F95B-411A-A3D2-8532F2982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6B00-DB0C-4453-AC3D-00D5840809E8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FD630-0888-496B-BF4F-5B83B04BF4F9}"/>
              </a:ext>
            </a:extLst>
          </p:cNvPr>
          <p:cNvGrpSpPr/>
          <p:nvPr/>
        </p:nvGrpSpPr>
        <p:grpSpPr>
          <a:xfrm>
            <a:off x="281759" y="245710"/>
            <a:ext cx="1595139" cy="1430598"/>
            <a:chOff x="368514" y="114341"/>
            <a:chExt cx="1595139" cy="242360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65BD5AE-2D6E-401A-A562-C0345405AF31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55A1B-278A-4117-9286-F0033FC3B480}"/>
                </a:ext>
              </a:extLst>
            </p:cNvPr>
            <p:cNvSpPr txBox="1"/>
            <p:nvPr/>
          </p:nvSpPr>
          <p:spPr>
            <a:xfrm>
              <a:off x="418939" y="188281"/>
              <a:ext cx="1544714" cy="2260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Stretchy solid objects like rubber bands only change shape when they are pulled or twisted.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C8857D-A55C-4B3F-8F71-18C5E0010DC5}"/>
              </a:ext>
            </a:extLst>
          </p:cNvPr>
          <p:cNvGrpSpPr/>
          <p:nvPr/>
        </p:nvGrpSpPr>
        <p:grpSpPr>
          <a:xfrm>
            <a:off x="276238" y="3097586"/>
            <a:ext cx="1544715" cy="1894857"/>
            <a:chOff x="368514" y="114341"/>
            <a:chExt cx="1544715" cy="24236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C3EA894-567B-4C39-9A4A-0EA07CCEEB70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30A18-B63F-4F2A-9DA0-05B321E12E2B}"/>
                </a:ext>
              </a:extLst>
            </p:cNvPr>
            <p:cNvSpPr txBox="1"/>
            <p:nvPr/>
          </p:nvSpPr>
          <p:spPr>
            <a:xfrm>
              <a:off x="418939" y="188281"/>
              <a:ext cx="1453718" cy="23496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Toothpaste is a mixture of powdered solids and liquids. It behaves like a liquid and a solid. Scientists call it a </a:t>
              </a:r>
              <a:r>
                <a:rPr lang="en-GB" sz="1400" i="1" dirty="0"/>
                <a:t>colloid</a:t>
              </a:r>
              <a:r>
                <a:rPr lang="en-GB" sz="1400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5DDC4-4A7C-4776-8D25-E37345778615}"/>
              </a:ext>
            </a:extLst>
          </p:cNvPr>
          <p:cNvGrpSpPr/>
          <p:nvPr/>
        </p:nvGrpSpPr>
        <p:grpSpPr>
          <a:xfrm>
            <a:off x="9955000" y="1724796"/>
            <a:ext cx="1544715" cy="1554670"/>
            <a:chOff x="9923463" y="464506"/>
            <a:chExt cx="1544715" cy="242360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B48AE49-A635-4CC8-82A8-15269ED21A7E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88E62-CA30-4F83-B0E6-5E647C371897}"/>
                </a:ext>
              </a:extLst>
            </p:cNvPr>
            <p:cNvSpPr txBox="1"/>
            <p:nvPr/>
          </p:nvSpPr>
          <p:spPr>
            <a:xfrm>
              <a:off x="9973888" y="538446"/>
              <a:ext cx="1453718" cy="21562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Fizzy drinks are liquids with dissolved carbon dioxide gas. You can see the bubbles of gas.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B7FF5-A450-4C2D-A310-8513FD696301}"/>
              </a:ext>
            </a:extLst>
          </p:cNvPr>
          <p:cNvGrpSpPr/>
          <p:nvPr/>
        </p:nvGrpSpPr>
        <p:grpSpPr>
          <a:xfrm>
            <a:off x="9955002" y="5127667"/>
            <a:ext cx="1595139" cy="1503951"/>
            <a:chOff x="9923463" y="429401"/>
            <a:chExt cx="1595139" cy="245870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2C44037-9E7C-4468-B891-D8D1BAC50164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1BFD52-C813-4AA8-8869-788FA4F1284A}"/>
                </a:ext>
              </a:extLst>
            </p:cNvPr>
            <p:cNvSpPr txBox="1"/>
            <p:nvPr/>
          </p:nvSpPr>
          <p:spPr>
            <a:xfrm>
              <a:off x="9973887" y="429401"/>
              <a:ext cx="1544715" cy="2349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Some liquids pour slowly like ketchup and honey but they form a level surface if left to settle.  </a:t>
              </a:r>
            </a:p>
          </p:txBody>
        </p:sp>
      </p:grpSp>
      <p:pic>
        <p:nvPicPr>
          <p:cNvPr id="19" name="Picture 1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3C955F9-B792-434C-9C4D-37036A18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5" y="292963"/>
            <a:ext cx="5061612" cy="62672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951147-E3ED-45AC-BC23-A6512B3C7696}"/>
              </a:ext>
            </a:extLst>
          </p:cNvPr>
          <p:cNvSpPr txBox="1"/>
          <p:nvPr/>
        </p:nvSpPr>
        <p:spPr>
          <a:xfrm>
            <a:off x="2104008" y="292963"/>
            <a:ext cx="1610732" cy="11079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Possible learning outcome for reviewing your work:</a:t>
            </a: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EC4B44-F4E0-4EE3-84B4-EE0E21B80010}"/>
              </a:ext>
            </a:extLst>
          </p:cNvPr>
          <p:cNvGrpSpPr/>
          <p:nvPr/>
        </p:nvGrpSpPr>
        <p:grpSpPr>
          <a:xfrm>
            <a:off x="269442" y="5129597"/>
            <a:ext cx="1544715" cy="1439047"/>
            <a:chOff x="368514" y="114341"/>
            <a:chExt cx="1544715" cy="2437917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20C58162-47C2-401E-A705-30CB9BD1E1DF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F65641-22E3-4740-A8AC-B6A208B4AF09}"/>
                </a:ext>
              </a:extLst>
            </p:cNvPr>
            <p:cNvSpPr txBox="1"/>
            <p:nvPr/>
          </p:nvSpPr>
          <p:spPr>
            <a:xfrm>
              <a:off x="418939" y="188279"/>
              <a:ext cx="1453718" cy="23639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Some jams pour like a liquid. Others are stiff like jelly. Jam often has solid fruit or pips in it.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0969BF-06DD-43FB-B21C-06C5814FDEA1}"/>
              </a:ext>
            </a:extLst>
          </p:cNvPr>
          <p:cNvGrpSpPr/>
          <p:nvPr/>
        </p:nvGrpSpPr>
        <p:grpSpPr>
          <a:xfrm>
            <a:off x="269442" y="1824432"/>
            <a:ext cx="1595139" cy="1176220"/>
            <a:chOff x="368514" y="114341"/>
            <a:chExt cx="1595139" cy="2423604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4520D890-B731-4B17-B2F3-99F455329F10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C0C9CF-DB09-42C5-B8E2-C121EA09E0E5}"/>
                </a:ext>
              </a:extLst>
            </p:cNvPr>
            <p:cNvSpPr txBox="1"/>
            <p:nvPr/>
          </p:nvSpPr>
          <p:spPr>
            <a:xfrm>
              <a:off x="418939" y="188280"/>
              <a:ext cx="1544714" cy="2349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Each grain of sugar or flour is a solid. The grains can be poured but they make a heap.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E7AD73-5E5F-4D72-AAE0-0020F8626064}"/>
              </a:ext>
            </a:extLst>
          </p:cNvPr>
          <p:cNvGrpSpPr/>
          <p:nvPr/>
        </p:nvGrpSpPr>
        <p:grpSpPr>
          <a:xfrm>
            <a:off x="9955000" y="3516272"/>
            <a:ext cx="1544715" cy="1508797"/>
            <a:chOff x="9923463" y="464506"/>
            <a:chExt cx="1544715" cy="2423604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26316DBD-2B39-43ED-A504-16A2121E2FE8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2AFB94-755A-4974-B061-056B3214E30D}"/>
                </a:ext>
              </a:extLst>
            </p:cNvPr>
            <p:cNvSpPr txBox="1"/>
            <p:nvPr/>
          </p:nvSpPr>
          <p:spPr>
            <a:xfrm>
              <a:off x="9973888" y="538446"/>
              <a:ext cx="1453718" cy="23496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Air freshener is a liquid in the canister but sprays out to form a gas which spreads out. 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2CDF07-3D9E-470E-B936-DE17CE882C1D}"/>
              </a:ext>
            </a:extLst>
          </p:cNvPr>
          <p:cNvGrpSpPr/>
          <p:nvPr/>
        </p:nvGrpSpPr>
        <p:grpSpPr>
          <a:xfrm>
            <a:off x="9955000" y="251563"/>
            <a:ext cx="1544715" cy="1253972"/>
            <a:chOff x="9923463" y="464506"/>
            <a:chExt cx="1544715" cy="2423604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0D2C7CD9-CC43-484A-87B3-26DF1D57D280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AD84A2-7749-402E-83FD-7A0691882852}"/>
                </a:ext>
              </a:extLst>
            </p:cNvPr>
            <p:cNvSpPr txBox="1"/>
            <p:nvPr/>
          </p:nvSpPr>
          <p:spPr>
            <a:xfrm>
              <a:off x="9973888" y="538445"/>
              <a:ext cx="1453718" cy="2315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/>
                <a:t>Some solids like bubble wrap and sponges have air trapped inside them.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F61F-CA84-48FC-923C-C18F5755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States of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BB7E4-5010-4AED-94E3-9DA2E07AB4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161EA-2DD3-4E66-9DB5-68706A8F5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484" y="557939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 to solids, liquids and gases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5636A-B5B7-492C-BB81-DF5FAB2B165E}"/>
              </a:ext>
            </a:extLst>
          </p:cNvPr>
          <p:cNvSpPr txBox="1">
            <a:spLocks/>
          </p:cNvSpPr>
          <p:nvPr/>
        </p:nvSpPr>
        <p:spPr>
          <a:xfrm>
            <a:off x="838200" y="1644140"/>
            <a:ext cx="5181600" cy="3433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Key Learning</a:t>
            </a:r>
          </a:p>
          <a:p>
            <a:r>
              <a:rPr lang="en-GB" sz="1800" dirty="0"/>
              <a:t>There are three </a:t>
            </a:r>
            <a:r>
              <a:rPr lang="en-GB" sz="1800" b="1" dirty="0"/>
              <a:t>states of matter</a:t>
            </a:r>
            <a:r>
              <a:rPr lang="en-GB" sz="1800" dirty="0"/>
              <a:t>: </a:t>
            </a:r>
            <a:r>
              <a:rPr lang="en-GB" sz="1800" b="1" dirty="0"/>
              <a:t>solid</a:t>
            </a:r>
            <a:r>
              <a:rPr lang="en-GB" sz="1800" dirty="0"/>
              <a:t>, </a:t>
            </a:r>
            <a:r>
              <a:rPr lang="en-GB" sz="1800" b="1" dirty="0"/>
              <a:t>liquid</a:t>
            </a:r>
            <a:r>
              <a:rPr lang="en-GB" sz="1800" dirty="0"/>
              <a:t> and </a:t>
            </a:r>
            <a:r>
              <a:rPr lang="en-GB" sz="1800" b="1" dirty="0"/>
              <a:t>gas</a:t>
            </a:r>
            <a:r>
              <a:rPr lang="en-GB" sz="1800" dirty="0"/>
              <a:t>.</a:t>
            </a:r>
          </a:p>
          <a:p>
            <a:r>
              <a:rPr lang="en-GB" sz="1800" dirty="0"/>
              <a:t>A </a:t>
            </a:r>
            <a:r>
              <a:rPr lang="en-GB" sz="1800" b="1" dirty="0"/>
              <a:t>solid</a:t>
            </a:r>
            <a:r>
              <a:rPr lang="en-GB" sz="1800" dirty="0"/>
              <a:t> </a:t>
            </a:r>
            <a:r>
              <a:rPr lang="en-GB" sz="1800" b="1" dirty="0"/>
              <a:t>keeps its shape </a:t>
            </a:r>
            <a:r>
              <a:rPr lang="en-GB" sz="1800" dirty="0"/>
              <a:t>and has a </a:t>
            </a:r>
            <a:r>
              <a:rPr lang="en-GB" sz="1800" b="1" dirty="0"/>
              <a:t>fixed volume</a:t>
            </a:r>
            <a:r>
              <a:rPr lang="en-GB" sz="1800" dirty="0"/>
              <a:t>. Some solids are made up of small grains which can be poured into a heap.</a:t>
            </a:r>
          </a:p>
          <a:p>
            <a:r>
              <a:rPr lang="en-GB" sz="1800" dirty="0"/>
              <a:t>A </a:t>
            </a:r>
            <a:r>
              <a:rPr lang="en-GB" sz="1800" b="1" dirty="0"/>
              <a:t>liquid</a:t>
            </a:r>
            <a:r>
              <a:rPr lang="en-GB" sz="1800" dirty="0"/>
              <a:t> has a </a:t>
            </a:r>
            <a:r>
              <a:rPr lang="en-GB" sz="1800" b="1" dirty="0"/>
              <a:t>fixed volume </a:t>
            </a:r>
            <a:r>
              <a:rPr lang="en-GB" sz="1800" dirty="0"/>
              <a:t>but </a:t>
            </a:r>
            <a:r>
              <a:rPr lang="en-GB" sz="1800" b="1" dirty="0"/>
              <a:t>changes in shape </a:t>
            </a:r>
            <a:r>
              <a:rPr lang="en-GB" sz="1800" dirty="0"/>
              <a:t>to fit the container. A liquid can be poured and keeps a level, horizontal surface. </a:t>
            </a:r>
          </a:p>
          <a:p>
            <a:r>
              <a:rPr lang="en-GB" sz="1800" dirty="0"/>
              <a:t>A </a:t>
            </a:r>
            <a:r>
              <a:rPr lang="en-GB" sz="1800" b="1" dirty="0"/>
              <a:t>gas</a:t>
            </a:r>
            <a:r>
              <a:rPr lang="en-GB" sz="1800" dirty="0"/>
              <a:t> fills all available space; it has </a:t>
            </a:r>
            <a:r>
              <a:rPr lang="en-GB" sz="1800" b="1" dirty="0"/>
              <a:t>no fixed shape </a:t>
            </a:r>
            <a:r>
              <a:rPr lang="en-GB" sz="1800" dirty="0"/>
              <a:t>or </a:t>
            </a:r>
            <a:r>
              <a:rPr lang="en-GB" sz="1800" b="1" dirty="0"/>
              <a:t>volume</a:t>
            </a:r>
            <a:r>
              <a:rPr lang="en-GB" sz="1800" dirty="0"/>
              <a:t>. </a:t>
            </a: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A0C3EB-047A-46DE-8E70-CE2935951BF1}"/>
              </a:ext>
            </a:extLst>
          </p:cNvPr>
          <p:cNvSpPr txBox="1">
            <a:spLocks/>
          </p:cNvSpPr>
          <p:nvPr/>
        </p:nvSpPr>
        <p:spPr>
          <a:xfrm>
            <a:off x="838198" y="5213860"/>
            <a:ext cx="5181600" cy="963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I can…</a:t>
            </a:r>
          </a:p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classify a range of objects and materials as solids, liquids or gases.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2DF2BE-4D15-49DB-89B6-ED5A16E80E1E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070C0"/>
                </a:solidFill>
              </a:rPr>
              <a:t>Activities </a:t>
            </a:r>
            <a:r>
              <a:rPr lang="en-GB" sz="1800" dirty="0">
                <a:solidFill>
                  <a:srgbClr val="0070C0"/>
                </a:solidFill>
              </a:rPr>
              <a:t>(</a:t>
            </a:r>
            <a:r>
              <a:rPr lang="en-GB" sz="1800">
                <a:solidFill>
                  <a:srgbClr val="0070C0"/>
                </a:solidFill>
              </a:rPr>
              <a:t>pages 3-7): </a:t>
            </a:r>
            <a:r>
              <a:rPr lang="en-GB" sz="1800" dirty="0">
                <a:solidFill>
                  <a:srgbClr val="0070C0"/>
                </a:solidFill>
              </a:rPr>
              <a:t>30 - 40 mins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</a:rPr>
              <a:t>Useful items to support learning:</a:t>
            </a:r>
          </a:p>
          <a:p>
            <a:r>
              <a:rPr lang="en-GB" sz="1800" dirty="0">
                <a:solidFill>
                  <a:srgbClr val="0070C0"/>
                </a:solidFill>
              </a:rPr>
              <a:t>Fizzy water/drink and a glass.</a:t>
            </a:r>
          </a:p>
          <a:p>
            <a:r>
              <a:rPr lang="en-GB" sz="1800" dirty="0">
                <a:solidFill>
                  <a:srgbClr val="0070C0"/>
                </a:solidFill>
              </a:rPr>
              <a:t>Clean sponge or foam cloth and a bowl of water.</a:t>
            </a:r>
          </a:p>
          <a:p>
            <a:r>
              <a:rPr lang="en-GB" sz="1800" dirty="0">
                <a:solidFill>
                  <a:srgbClr val="0070C0"/>
                </a:solidFill>
              </a:rPr>
              <a:t>Household items such as jam, flour, sugar, milk, toothpaste and eggs (see p.5 for suggestions).</a:t>
            </a:r>
          </a:p>
          <a:p>
            <a:pPr marL="0" indent="0"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Use lined paper and a pencil. </a:t>
            </a:r>
            <a:r>
              <a:rPr lang="en-GB" sz="1800" i="1" dirty="0">
                <a:solidFill>
                  <a:schemeClr val="tx1"/>
                </a:solidFill>
              </a:rPr>
              <a:t>Alternatively may wish to print page 7 as a worksheet.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0070C0"/>
                </a:solidFill>
              </a:rPr>
              <a:t>Find out more… </a:t>
            </a:r>
            <a:r>
              <a:rPr lang="en-GB" sz="1800" dirty="0">
                <a:solidFill>
                  <a:srgbClr val="0070C0"/>
                </a:solidFill>
              </a:rPr>
              <a:t>(page 8): 20 - 30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>
                <a:solidFill>
                  <a:srgbClr val="0070C0"/>
                </a:solidFill>
              </a:rPr>
              <a:t>mins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You may like to find out more about the solids, liquids and gases in different fruits and vegetables.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Water Glass, Water, Mineral Water">
            <a:extLst>
              <a:ext uri="{FF2B5EF4-FFF2-40B4-BE49-F238E27FC236}">
                <a16:creationId xmlns:a16="http://schemas.microsoft.com/office/drawing/2014/main" id="{C50C2A67-5557-4D15-A654-84CA3181711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32170" b="4086"/>
          <a:stretch/>
        </p:blipFill>
        <p:spPr bwMode="auto">
          <a:xfrm>
            <a:off x="9898602" y="2157274"/>
            <a:ext cx="435005" cy="57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ponge, Washcloth, Zmywak, Kitchen">
            <a:extLst>
              <a:ext uri="{FF2B5EF4-FFF2-40B4-BE49-F238E27FC236}">
                <a16:creationId xmlns:a16="http://schemas.microsoft.com/office/drawing/2014/main" id="{CCAB5509-D5C9-47B7-8DB7-D582425D1B3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12065" r="9547" b="17762"/>
          <a:stretch/>
        </p:blipFill>
        <p:spPr bwMode="auto">
          <a:xfrm>
            <a:off x="10452212" y="2157274"/>
            <a:ext cx="752382" cy="53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oothpaste, Toothbrush, Brushing Teeth">
            <a:extLst>
              <a:ext uri="{FF2B5EF4-FFF2-40B4-BE49-F238E27FC236}">
                <a16:creationId xmlns:a16="http://schemas.microsoft.com/office/drawing/2014/main" id="{4C04F358-E6A1-4553-964C-01E010E99C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607" y="3778030"/>
            <a:ext cx="776458" cy="55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Salt, Salt Shaker, Table Salt">
            <a:extLst>
              <a:ext uri="{FF2B5EF4-FFF2-40B4-BE49-F238E27FC236}">
                <a16:creationId xmlns:a16="http://schemas.microsoft.com/office/drawing/2014/main" id="{40AC3E64-D795-42A8-BEDF-7D3838216D2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7"/>
          <a:stretch/>
        </p:blipFill>
        <p:spPr bwMode="auto">
          <a:xfrm>
            <a:off x="9397013" y="3778030"/>
            <a:ext cx="719091" cy="57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4D7BA0E-C4F0-4180-9FD9-57EDACD8C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" y="57506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Explore, review, think, talk…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2598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do you already know about solids and liquids?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How would you describe the differences between a </a:t>
            </a:r>
            <a:r>
              <a:rPr lang="en-GB" sz="2000" b="1" dirty="0">
                <a:solidFill>
                  <a:schemeClr val="tx1"/>
                </a:solidFill>
              </a:rPr>
              <a:t>solid </a:t>
            </a:r>
            <a:r>
              <a:rPr lang="en-GB" sz="2000" dirty="0">
                <a:solidFill>
                  <a:schemeClr val="tx1"/>
                </a:solidFill>
              </a:rPr>
              <a:t>and a </a:t>
            </a:r>
            <a:r>
              <a:rPr lang="en-GB" sz="2000" b="1" dirty="0">
                <a:solidFill>
                  <a:schemeClr val="tx1"/>
                </a:solidFill>
              </a:rPr>
              <a:t>liquid</a:t>
            </a:r>
            <a:r>
              <a:rPr lang="en-GB" sz="2000" dirty="0">
                <a:solidFill>
                  <a:schemeClr val="tx1"/>
                </a:solidFill>
              </a:rPr>
              <a:t>? </a:t>
            </a:r>
            <a:r>
              <a:rPr lang="en-GB" sz="2000" i="1" dirty="0">
                <a:solidFill>
                  <a:schemeClr val="tx1"/>
                </a:solidFill>
              </a:rPr>
              <a:t>Watch this clip: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hlinkClick r:id="rId2"/>
              </a:rPr>
              <a:t>https://www.bbc.co.uk/bitesize/clips/zv4rkqt</a:t>
            </a: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Think about the differences between ice and water.</a:t>
            </a: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Is lava from a volcano a solid or a liquid?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Look at these pictures of some items you may have at home.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Think or talk about each item. Is it a solid or a liquid? How do you know?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Which items seem to be difficult to classify?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46AC2-87E5-4792-B4B5-8EEC446DFCD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(5 - 10 minutes)</a:t>
            </a:r>
          </a:p>
        </p:txBody>
      </p:sp>
      <p:pic>
        <p:nvPicPr>
          <p:cNvPr id="9" name="Picture 8" descr="Seljalandsfoss, Waterfall, Iceland">
            <a:extLst>
              <a:ext uri="{FF2B5EF4-FFF2-40B4-BE49-F238E27FC236}">
                <a16:creationId xmlns:a16="http://schemas.microsoft.com/office/drawing/2014/main" id="{3E8E6B42-1D13-4D33-B5AA-AAD3E5A55F9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/>
          <a:stretch/>
        </p:blipFill>
        <p:spPr bwMode="auto">
          <a:xfrm>
            <a:off x="3942118" y="3174066"/>
            <a:ext cx="1762760" cy="1165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Mountain, Snow, Lake, Iceberg, Sky">
            <a:extLst>
              <a:ext uri="{FF2B5EF4-FFF2-40B4-BE49-F238E27FC236}">
                <a16:creationId xmlns:a16="http://schemas.microsoft.com/office/drawing/2014/main" id="{9F25AF15-1199-44EE-87EA-C03F155277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04" y="3174066"/>
            <a:ext cx="1762760" cy="11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ava, Magma, Volcanic Eruption, Glow">
            <a:extLst>
              <a:ext uri="{FF2B5EF4-FFF2-40B4-BE49-F238E27FC236}">
                <a16:creationId xmlns:a16="http://schemas.microsoft.com/office/drawing/2014/main" id="{F707EAA7-C8B8-48D0-8713-B4475915A39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94" y="4808223"/>
            <a:ext cx="1796415" cy="11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Volcano, Lava, Flowing, Eruption">
            <a:extLst>
              <a:ext uri="{FF2B5EF4-FFF2-40B4-BE49-F238E27FC236}">
                <a16:creationId xmlns:a16="http://schemas.microsoft.com/office/drawing/2014/main" id="{AED6F8E5-311B-40F9-999B-1C6EE3270C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63" y="4808223"/>
            <a:ext cx="1796415" cy="11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lothing, Fashion, Summer, Woman">
            <a:extLst>
              <a:ext uri="{FF2B5EF4-FFF2-40B4-BE49-F238E27FC236}">
                <a16:creationId xmlns:a16="http://schemas.microsoft.com/office/drawing/2014/main" id="{99F9A4A7-B1D8-4DE2-90D5-33B7B34485D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/>
          <a:stretch/>
        </p:blipFill>
        <p:spPr bwMode="auto">
          <a:xfrm>
            <a:off x="9670667" y="2322057"/>
            <a:ext cx="1368567" cy="129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ilk, Glass, Fresh, Healthy, Drink, Food">
            <a:extLst>
              <a:ext uri="{FF2B5EF4-FFF2-40B4-BE49-F238E27FC236}">
                <a16:creationId xmlns:a16="http://schemas.microsoft.com/office/drawing/2014/main" id="{AA188B1E-84FB-4B73-B6ED-3D8A0A9884FC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7"/>
          <a:stretch/>
        </p:blipFill>
        <p:spPr bwMode="auto">
          <a:xfrm>
            <a:off x="8049035" y="2401136"/>
            <a:ext cx="1368567" cy="12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toasted sandwich with orange jam">
            <a:extLst>
              <a:ext uri="{FF2B5EF4-FFF2-40B4-BE49-F238E27FC236}">
                <a16:creationId xmlns:a16="http://schemas.microsoft.com/office/drawing/2014/main" id="{AEF0EA58-53AB-4C06-82EA-A595AF609D63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23783"/>
          <a:stretch/>
        </p:blipFill>
        <p:spPr bwMode="auto">
          <a:xfrm>
            <a:off x="6450105" y="3517291"/>
            <a:ext cx="1446530" cy="129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Salt, Salt Shaker, Table Salt">
            <a:extLst>
              <a:ext uri="{FF2B5EF4-FFF2-40B4-BE49-F238E27FC236}">
                <a16:creationId xmlns:a16="http://schemas.microsoft.com/office/drawing/2014/main" id="{B473828D-45F6-4F53-BCFC-03BB0B52A88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7"/>
          <a:stretch/>
        </p:blipFill>
        <p:spPr bwMode="auto">
          <a:xfrm>
            <a:off x="6560598" y="2457475"/>
            <a:ext cx="1173872" cy="90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oothpaste, Toothbrush, Brushing Teeth">
            <a:extLst>
              <a:ext uri="{FF2B5EF4-FFF2-40B4-BE49-F238E27FC236}">
                <a16:creationId xmlns:a16="http://schemas.microsoft.com/office/drawing/2014/main" id="{497E129F-D9A9-4662-886D-335CEFC189F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91" y="3778030"/>
            <a:ext cx="1465618" cy="10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Person in White Crew Neck T-shirt Holding Bar Soap">
            <a:extLst>
              <a:ext uri="{FF2B5EF4-FFF2-40B4-BE49-F238E27FC236}">
                <a16:creationId xmlns:a16="http://schemas.microsoft.com/office/drawing/2014/main" id="{4C4E2F23-1680-4817-98A8-EC730B6D4601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7" b="21733"/>
          <a:stretch/>
        </p:blipFill>
        <p:spPr bwMode="auto">
          <a:xfrm>
            <a:off x="9648209" y="3813895"/>
            <a:ext cx="1448322" cy="993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85CF992-C1DB-4465-B32C-B5E433B28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" y="57506"/>
            <a:ext cx="1080518" cy="1080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DCAD1-9368-4224-ACFA-ED4416152F07}"/>
              </a:ext>
            </a:extLst>
          </p:cNvPr>
          <p:cNvSpPr txBox="1"/>
          <p:nvPr/>
        </p:nvSpPr>
        <p:spPr>
          <a:xfrm>
            <a:off x="8122867" y="2394954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milk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48D81-942D-4503-B468-CA53ACFC9026}"/>
              </a:ext>
            </a:extLst>
          </p:cNvPr>
          <p:cNvSpPr txBox="1"/>
          <p:nvPr/>
        </p:nvSpPr>
        <p:spPr>
          <a:xfrm>
            <a:off x="9819982" y="4472030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soap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7930D8-13DA-4E73-8863-06D23AA43F1A}"/>
              </a:ext>
            </a:extLst>
          </p:cNvPr>
          <p:cNvSpPr txBox="1"/>
          <p:nvPr/>
        </p:nvSpPr>
        <p:spPr>
          <a:xfrm>
            <a:off x="9670667" y="2394953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ea typeface="Lato Black" panose="020F0502020204030203" pitchFamily="34" charset="0"/>
                <a:cs typeface="Lato Black" panose="020F0502020204030203" pitchFamily="34" charset="0"/>
              </a:rPr>
              <a:t>glasses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B924B-EC04-4570-BD72-BF988A4EE0A3}"/>
              </a:ext>
            </a:extLst>
          </p:cNvPr>
          <p:cNvSpPr txBox="1"/>
          <p:nvPr/>
        </p:nvSpPr>
        <p:spPr>
          <a:xfrm>
            <a:off x="6608190" y="3093562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salt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8726EA-1D07-441B-9DA8-105B1AE66F78}"/>
              </a:ext>
            </a:extLst>
          </p:cNvPr>
          <p:cNvSpPr txBox="1"/>
          <p:nvPr/>
        </p:nvSpPr>
        <p:spPr>
          <a:xfrm>
            <a:off x="6647543" y="4292956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jam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E0EDC4-A06F-458C-B89D-406660FFF365}"/>
              </a:ext>
            </a:extLst>
          </p:cNvPr>
          <p:cNvSpPr txBox="1"/>
          <p:nvPr/>
        </p:nvSpPr>
        <p:spPr>
          <a:xfrm>
            <a:off x="8122867" y="3778030"/>
            <a:ext cx="11942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ea typeface="Lato Black" panose="020F0502020204030203" pitchFamily="34" charset="0"/>
                <a:cs typeface="Lato Black" panose="020F0502020204030203" pitchFamily="34" charset="0"/>
              </a:rPr>
              <a:t>toothpaste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FE124-C724-47D5-8F4D-6FD4C6524B15}"/>
              </a:ext>
            </a:extLst>
          </p:cNvPr>
          <p:cNvSpPr txBox="1"/>
          <p:nvPr/>
        </p:nvSpPr>
        <p:spPr>
          <a:xfrm>
            <a:off x="7219460" y="3527457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toast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79B95B-E327-40D8-86E3-D1336BC27842}"/>
              </a:ext>
            </a:extLst>
          </p:cNvPr>
          <p:cNvSpPr txBox="1"/>
          <p:nvPr/>
        </p:nvSpPr>
        <p:spPr>
          <a:xfrm>
            <a:off x="10039190" y="3154576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ea typeface="Lato Black" panose="020F0502020204030203" pitchFamily="34" charset="0"/>
                <a:cs typeface="Lato Black" panose="020F0502020204030203" pitchFamily="34" charset="0"/>
              </a:rPr>
              <a:t>phone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D1E52B-0042-43BA-B4A0-49F91DEB748F}"/>
              </a:ext>
            </a:extLst>
          </p:cNvPr>
          <p:cNvSpPr txBox="1"/>
          <p:nvPr/>
        </p:nvSpPr>
        <p:spPr>
          <a:xfrm>
            <a:off x="10481420" y="2541042"/>
            <a:ext cx="737047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97357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Solids, liquids and gases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Comparing the properties of solids, liquids and gases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Gases are often invisible but we can notice them when they are mixed with liquids or trapped within solids.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Where else can we notice gases? Watch this clip for clues: </a:t>
            </a:r>
            <a:r>
              <a:rPr lang="en-GB" sz="1800" dirty="0">
                <a:hlinkClick r:id="rId2"/>
              </a:rPr>
              <a:t>https://www.bbc.co.uk/bitesize/clips/zrdkjxs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>
                <a:solidFill>
                  <a:schemeClr val="tx1"/>
                </a:solidFill>
              </a:rPr>
              <a:t>Now use this BBC bitesize link to compare the properties of solids, liquids and gases. </a:t>
            </a:r>
            <a:r>
              <a:rPr lang="en-GB" sz="1800" i="1" dirty="0">
                <a:solidFill>
                  <a:schemeClr val="tx1"/>
                </a:solidFill>
              </a:rPr>
              <a:t>Use the descriptions to help with the next activity. </a:t>
            </a:r>
            <a:r>
              <a:rPr lang="en-GB" sz="1800" dirty="0">
                <a:solidFill>
                  <a:schemeClr val="tx1"/>
                </a:solidFill>
                <a:hlinkClick r:id="rId3"/>
              </a:rPr>
              <a:t>https://www.bbc.co.uk/bitesize/topics/zkgg87h/articles/zsgwwxs</a:t>
            </a:r>
            <a:endParaRPr lang="en-GB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(pages 4-7: 20 - 30 minutes)</a:t>
            </a:r>
          </a:p>
        </p:txBody>
      </p:sp>
      <p:pic>
        <p:nvPicPr>
          <p:cNvPr id="9" name="Picture 8" descr="Close-up of Bottle Pouring Water on Glass">
            <a:extLst>
              <a:ext uri="{FF2B5EF4-FFF2-40B4-BE49-F238E27FC236}">
                <a16:creationId xmlns:a16="http://schemas.microsoft.com/office/drawing/2014/main" id="{8435E456-EA79-473A-B122-5DE4E3F31B2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8"/>
          <a:stretch/>
        </p:blipFill>
        <p:spPr bwMode="auto">
          <a:xfrm>
            <a:off x="982462" y="2797439"/>
            <a:ext cx="1458897" cy="94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Water Glass, Water, Mineral Water">
            <a:extLst>
              <a:ext uri="{FF2B5EF4-FFF2-40B4-BE49-F238E27FC236}">
                <a16:creationId xmlns:a16="http://schemas.microsoft.com/office/drawing/2014/main" id="{94AEC846-CF73-41DA-BB9C-903F95661AC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32170" b="4086"/>
          <a:stretch/>
        </p:blipFill>
        <p:spPr bwMode="auto">
          <a:xfrm>
            <a:off x="2299316" y="3108157"/>
            <a:ext cx="941033" cy="1128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486FF3-D8C3-4656-AB8A-E2DD122E47AB}"/>
              </a:ext>
            </a:extLst>
          </p:cNvPr>
          <p:cNvSpPr txBox="1"/>
          <p:nvPr/>
        </p:nvSpPr>
        <p:spPr>
          <a:xfrm>
            <a:off x="3561239" y="2697985"/>
            <a:ext cx="2280450" cy="15388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i="1" kern="0" dirty="0">
                <a:solidFill>
                  <a:srgbClr val="0070C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Pour out a glass of fizzy drink. You can see the carbon dioxide gas bubbles rising.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2473D-3D36-4D80-A947-FFADC490689E}"/>
              </a:ext>
            </a:extLst>
          </p:cNvPr>
          <p:cNvSpPr txBox="1"/>
          <p:nvPr/>
        </p:nvSpPr>
        <p:spPr>
          <a:xfrm>
            <a:off x="982462" y="4515648"/>
            <a:ext cx="2280450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i="1" kern="0" dirty="0">
                <a:solidFill>
                  <a:srgbClr val="0070C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Squeeze a sponge or a foam cloth under water. You can see air bubbles rising.</a:t>
            </a:r>
          </a:p>
        </p:txBody>
      </p:sp>
      <p:pic>
        <p:nvPicPr>
          <p:cNvPr id="13" name="Picture 12" descr="Sponge, Colors, Colorful, Sponges, Clean">
            <a:extLst>
              <a:ext uri="{FF2B5EF4-FFF2-40B4-BE49-F238E27FC236}">
                <a16:creationId xmlns:a16="http://schemas.microsoft.com/office/drawing/2014/main" id="{D183F6C8-215F-49A6-91C7-D27D491850B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2061" r="5337" b="20466"/>
          <a:stretch/>
        </p:blipFill>
        <p:spPr bwMode="auto">
          <a:xfrm>
            <a:off x="3899700" y="5097775"/>
            <a:ext cx="1941989" cy="91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Sponge, Washcloth, Zmywak, Kitchen">
            <a:extLst>
              <a:ext uri="{FF2B5EF4-FFF2-40B4-BE49-F238E27FC236}">
                <a16:creationId xmlns:a16="http://schemas.microsoft.com/office/drawing/2014/main" id="{ED184BE1-46C0-4B0B-92C2-C7668818886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12065" r="9547" b="17762"/>
          <a:stretch/>
        </p:blipFill>
        <p:spPr bwMode="auto">
          <a:xfrm>
            <a:off x="3429001" y="4346444"/>
            <a:ext cx="1337523" cy="91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hotography of Kettle Near Smoke">
            <a:extLst>
              <a:ext uri="{FF2B5EF4-FFF2-40B4-BE49-F238E27FC236}">
                <a16:creationId xmlns:a16="http://schemas.microsoft.com/office/drawing/2014/main" id="{1BC1E68F-D396-4DED-9A34-794E384E33F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612" y="3086605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Exhaust Fumes, Pollution, Environment">
            <a:extLst>
              <a:ext uri="{FF2B5EF4-FFF2-40B4-BE49-F238E27FC236}">
                <a16:creationId xmlns:a16="http://schemas.microsoft.com/office/drawing/2014/main" id="{984C61A0-0ABC-4798-BCB6-BE92B21553D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85" y="2697985"/>
            <a:ext cx="1263650" cy="168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ower Station, Energy, Electricity">
            <a:extLst>
              <a:ext uri="{FF2B5EF4-FFF2-40B4-BE49-F238E27FC236}">
                <a16:creationId xmlns:a16="http://schemas.microsoft.com/office/drawing/2014/main" id="{286DC8CF-7896-4AC1-A4FD-EB4F556DEB3B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/>
          <a:stretch/>
        </p:blipFill>
        <p:spPr bwMode="auto">
          <a:xfrm>
            <a:off x="6443301" y="2994332"/>
            <a:ext cx="1591994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CE729A2-0593-4CA7-BEF5-E5AE8A95DF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" y="57506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566C-1F10-4C8B-8609-FC4A26683B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C298-E2AB-48E7-8261-F666934466FF}"/>
              </a:ext>
            </a:extLst>
          </p:cNvPr>
          <p:cNvSpPr txBox="1">
            <a:spLocks/>
          </p:cNvSpPr>
          <p:nvPr/>
        </p:nvSpPr>
        <p:spPr>
          <a:xfrm>
            <a:off x="251534" y="257452"/>
            <a:ext cx="3317289" cy="6267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Find about 10 household items or use some the pictures opposite. Try to choose items that are trickier to classify. 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7030A0"/>
                </a:solidFill>
              </a:rPr>
              <a:t>Sort the items into solids, liquids and gases. 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7030A0"/>
                </a:solidFill>
              </a:rPr>
              <a:t>Some items may be ‘solid and liquid’, ‘liquid and gas’, ‘solid and gas’ – or ‘all three’!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7030A0"/>
                </a:solidFill>
              </a:rPr>
              <a:t>Draw three overlapping circles to make a Venn diagram and record your findings. 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7030A0"/>
                </a:solidFill>
              </a:rPr>
              <a:t>Explain your decisions using what you have learnt and the word bank on page 6.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800" i="1" dirty="0">
                <a:solidFill>
                  <a:schemeClr val="tx1"/>
                </a:solidFill>
              </a:rPr>
              <a:t>Milk and a sponge are shown as examples on page 6.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3C878-0145-4B39-83A1-0FA000DA3A76}"/>
              </a:ext>
            </a:extLst>
          </p:cNvPr>
          <p:cNvSpPr txBox="1">
            <a:spLocks/>
          </p:cNvSpPr>
          <p:nvPr/>
        </p:nvSpPr>
        <p:spPr>
          <a:xfrm>
            <a:off x="3751487" y="146767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Items you may like to use: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fruit jam, flour, rice, bubble wrap, sugar, fizzy drink, ketchup, honey, milk, air freshener, toothpaste, uncooked egg, elastic band, sponge.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 descr="A picture containing table, sitting, wooden, small&#10;&#10;Description automatically generated">
            <a:extLst>
              <a:ext uri="{FF2B5EF4-FFF2-40B4-BE49-F238E27FC236}">
                <a16:creationId xmlns:a16="http://schemas.microsoft.com/office/drawing/2014/main" id="{F3BC4722-6B67-4E03-BF94-242515E72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07" y="5163505"/>
            <a:ext cx="1911168" cy="1129861"/>
          </a:xfrm>
          <a:prstGeom prst="rect">
            <a:avLst/>
          </a:prstGeom>
        </p:spPr>
      </p:pic>
      <p:pic>
        <p:nvPicPr>
          <p:cNvPr id="8" name="Picture 7" descr="A red and white plate sitting on a table&#10;&#10;Description automatically generated">
            <a:extLst>
              <a:ext uri="{FF2B5EF4-FFF2-40B4-BE49-F238E27FC236}">
                <a16:creationId xmlns:a16="http://schemas.microsoft.com/office/drawing/2014/main" id="{00D1C2A7-875B-499E-900D-78A33E1F5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7" y="1429304"/>
            <a:ext cx="1358556" cy="1477761"/>
          </a:xfrm>
          <a:prstGeom prst="rect">
            <a:avLst/>
          </a:prstGeom>
        </p:spPr>
      </p:pic>
      <p:pic>
        <p:nvPicPr>
          <p:cNvPr id="10" name="Picture 9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E1AABA61-7751-4C75-B90B-38EBAF04D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84" y="1429304"/>
            <a:ext cx="1396739" cy="1473694"/>
          </a:xfrm>
          <a:prstGeom prst="rect">
            <a:avLst/>
          </a:prstGeom>
        </p:spPr>
      </p:pic>
      <p:pic>
        <p:nvPicPr>
          <p:cNvPr id="12" name="Picture 11" descr="A bowl of food on a plate on a table&#10;&#10;Description automatically generated">
            <a:extLst>
              <a:ext uri="{FF2B5EF4-FFF2-40B4-BE49-F238E27FC236}">
                <a16:creationId xmlns:a16="http://schemas.microsoft.com/office/drawing/2014/main" id="{1F3C4D71-7FBD-49F0-A1DD-179BD1F1F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04" y="1436235"/>
            <a:ext cx="1389772" cy="1477761"/>
          </a:xfrm>
          <a:prstGeom prst="rect">
            <a:avLst/>
          </a:prstGeom>
        </p:spPr>
      </p:pic>
      <p:pic>
        <p:nvPicPr>
          <p:cNvPr id="14" name="Picture 13" descr="A picture containing table, sitting, cup, indoor&#10;&#10;Description automatically generated">
            <a:extLst>
              <a:ext uri="{FF2B5EF4-FFF2-40B4-BE49-F238E27FC236}">
                <a16:creationId xmlns:a16="http://schemas.microsoft.com/office/drawing/2014/main" id="{9CD85B52-CF84-47A4-8840-189BACBC7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07" y="3194198"/>
            <a:ext cx="1309675" cy="1666049"/>
          </a:xfrm>
          <a:prstGeom prst="rect">
            <a:avLst/>
          </a:prstGeom>
        </p:spPr>
      </p:pic>
      <p:pic>
        <p:nvPicPr>
          <p:cNvPr id="16" name="Picture 15" descr="A picture containing indoor, bicycle, red, computer&#10;&#10;Description automatically generated">
            <a:extLst>
              <a:ext uri="{FF2B5EF4-FFF2-40B4-BE49-F238E27FC236}">
                <a16:creationId xmlns:a16="http://schemas.microsoft.com/office/drawing/2014/main" id="{DE3BF4B1-6F46-49DE-9AC4-B896F5DB32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/>
          <a:stretch/>
        </p:blipFill>
        <p:spPr>
          <a:xfrm>
            <a:off x="7831231" y="5162306"/>
            <a:ext cx="1506849" cy="1132254"/>
          </a:xfrm>
          <a:prstGeom prst="rect">
            <a:avLst/>
          </a:prstGeom>
        </p:spPr>
      </p:pic>
      <p:pic>
        <p:nvPicPr>
          <p:cNvPr id="18" name="Picture 17" descr="A picture containing food, table, piece, sitting&#10;&#10;Description automatically generated">
            <a:extLst>
              <a:ext uri="{FF2B5EF4-FFF2-40B4-BE49-F238E27FC236}">
                <a16:creationId xmlns:a16="http://schemas.microsoft.com/office/drawing/2014/main" id="{D37EEEE0-09D9-4DC2-B632-AF1186981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44" y="5163505"/>
            <a:ext cx="1322178" cy="1129861"/>
          </a:xfrm>
          <a:prstGeom prst="rect">
            <a:avLst/>
          </a:prstGeom>
        </p:spPr>
      </p:pic>
      <p:pic>
        <p:nvPicPr>
          <p:cNvPr id="20" name="Picture 19" descr="A picture containing indoor, table, cup, sitting&#10;&#10;Description automatically generated">
            <a:extLst>
              <a:ext uri="{FF2B5EF4-FFF2-40B4-BE49-F238E27FC236}">
                <a16:creationId xmlns:a16="http://schemas.microsoft.com/office/drawing/2014/main" id="{8F711C05-95F3-4B0D-BC37-3C9511ACC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92" y="3180066"/>
            <a:ext cx="1135630" cy="1655149"/>
          </a:xfrm>
          <a:prstGeom prst="rect">
            <a:avLst/>
          </a:prstGeom>
        </p:spPr>
      </p:pic>
      <p:pic>
        <p:nvPicPr>
          <p:cNvPr id="22" name="Picture 21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D1BB9B8A-1E71-4FAD-88FE-6510F9436F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/>
          <a:stretch/>
        </p:blipFill>
        <p:spPr>
          <a:xfrm>
            <a:off x="9375537" y="1436235"/>
            <a:ext cx="1467385" cy="1477761"/>
          </a:xfrm>
          <a:prstGeom prst="rect">
            <a:avLst/>
          </a:prstGeom>
        </p:spPr>
      </p:pic>
      <p:pic>
        <p:nvPicPr>
          <p:cNvPr id="24" name="Picture 23" descr="An egg on a plate&#10;&#10;Description automatically generated">
            <a:extLst>
              <a:ext uri="{FF2B5EF4-FFF2-40B4-BE49-F238E27FC236}">
                <a16:creationId xmlns:a16="http://schemas.microsoft.com/office/drawing/2014/main" id="{20C3C29D-D1A6-48E7-80E8-E511F12331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39" y="5162078"/>
            <a:ext cx="1506849" cy="1132711"/>
          </a:xfrm>
          <a:prstGeom prst="rect">
            <a:avLst/>
          </a:prstGeom>
        </p:spPr>
      </p:pic>
      <p:pic>
        <p:nvPicPr>
          <p:cNvPr id="26" name="Picture 25" descr="A picture containing cup, table, sitting, indoor&#10;&#10;Description automatically generated">
            <a:extLst>
              <a:ext uri="{FF2B5EF4-FFF2-40B4-BE49-F238E27FC236}">
                <a16:creationId xmlns:a16="http://schemas.microsoft.com/office/drawing/2014/main" id="{58A109C1-E33D-4400-BCF2-C323061348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66" y="3183724"/>
            <a:ext cx="874378" cy="1674614"/>
          </a:xfrm>
          <a:prstGeom prst="rect">
            <a:avLst/>
          </a:prstGeom>
        </p:spPr>
      </p:pic>
      <p:pic>
        <p:nvPicPr>
          <p:cNvPr id="28" name="Picture 27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85775BA4-9B3A-4B7B-B747-A9BD7DE77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54" y="3159640"/>
            <a:ext cx="746992" cy="1675575"/>
          </a:xfrm>
          <a:prstGeom prst="rect">
            <a:avLst/>
          </a:prstGeom>
        </p:spPr>
      </p:pic>
      <p:pic>
        <p:nvPicPr>
          <p:cNvPr id="30" name="Picture 29" descr="A glass of beer on a table&#10;&#10;Description automatically generated">
            <a:extLst>
              <a:ext uri="{FF2B5EF4-FFF2-40B4-BE49-F238E27FC236}">
                <a16:creationId xmlns:a16="http://schemas.microsoft.com/office/drawing/2014/main" id="{10409AE3-7A34-4E8A-A5CE-8207BE3131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76" y="3177574"/>
            <a:ext cx="771008" cy="1682674"/>
          </a:xfrm>
          <a:prstGeom prst="rect">
            <a:avLst/>
          </a:prstGeom>
        </p:spPr>
      </p:pic>
      <p:pic>
        <p:nvPicPr>
          <p:cNvPr id="32" name="Picture 31" descr="A close up of a bottle&#10;&#10;Description automatically generated">
            <a:extLst>
              <a:ext uri="{FF2B5EF4-FFF2-40B4-BE49-F238E27FC236}">
                <a16:creationId xmlns:a16="http://schemas.microsoft.com/office/drawing/2014/main" id="{E59C74DE-813C-4B36-96C6-662857BAFE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89" y="3153970"/>
            <a:ext cx="793306" cy="17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D3C2A-BE21-4831-AFB4-8ACF176AD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0952-B65D-49E3-818C-ECB2EABD03E5}"/>
              </a:ext>
            </a:extLst>
          </p:cNvPr>
          <p:cNvSpPr txBox="1">
            <a:spLocks/>
          </p:cNvSpPr>
          <p:nvPr/>
        </p:nvSpPr>
        <p:spPr>
          <a:xfrm>
            <a:off x="3480047" y="141646"/>
            <a:ext cx="8512803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classify a range of objects and materials as solids, liquids or gases.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6B0294-79F3-460B-8219-5B09A169A908}"/>
              </a:ext>
            </a:extLst>
          </p:cNvPr>
          <p:cNvSpPr txBox="1">
            <a:spLocks/>
          </p:cNvSpPr>
          <p:nvPr/>
        </p:nvSpPr>
        <p:spPr>
          <a:xfrm>
            <a:off x="457873" y="141646"/>
            <a:ext cx="2826866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Useful phrases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keeps its shape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changes its shape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fits the container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twisted or stretched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squashed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cut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/ cannot be poured</a:t>
            </a:r>
          </a:p>
          <a:p>
            <a:r>
              <a:rPr lang="en-GB" sz="2000" dirty="0">
                <a:solidFill>
                  <a:srgbClr val="0070C0"/>
                </a:solidFill>
              </a:rPr>
              <a:t>is invisible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has a fixed volume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spreads out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fills the available space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forms a heap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forms a puddle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keeps a level, horizontal surface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7EA3596-5783-4B28-A913-AA73922D2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89" y="481375"/>
            <a:ext cx="6575501" cy="61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D3C2A-BE21-4831-AFB4-8ACF176AD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0952-B65D-49E3-818C-ECB2EABD03E5}"/>
              </a:ext>
            </a:extLst>
          </p:cNvPr>
          <p:cNvSpPr txBox="1">
            <a:spLocks/>
          </p:cNvSpPr>
          <p:nvPr/>
        </p:nvSpPr>
        <p:spPr>
          <a:xfrm>
            <a:off x="3556897" y="141646"/>
            <a:ext cx="8512803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classify a range of objects and materials as solids, liquids or gases.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6B0294-79F3-460B-8219-5B09A169A908}"/>
              </a:ext>
            </a:extLst>
          </p:cNvPr>
          <p:cNvSpPr txBox="1">
            <a:spLocks/>
          </p:cNvSpPr>
          <p:nvPr/>
        </p:nvSpPr>
        <p:spPr>
          <a:xfrm>
            <a:off x="457873" y="141646"/>
            <a:ext cx="2826866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Useful phrases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keeps its shape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changes its shape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fits the container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twisted or stretched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squashed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be cut</a:t>
            </a:r>
          </a:p>
          <a:p>
            <a:r>
              <a:rPr lang="en-GB" sz="2000" dirty="0">
                <a:solidFill>
                  <a:srgbClr val="0070C0"/>
                </a:solidFill>
              </a:rPr>
              <a:t>can / cannot be poured</a:t>
            </a:r>
          </a:p>
          <a:p>
            <a:r>
              <a:rPr lang="en-GB" sz="2000" dirty="0">
                <a:solidFill>
                  <a:srgbClr val="0070C0"/>
                </a:solidFill>
              </a:rPr>
              <a:t>is invisible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has a fixed volume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spreads out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fills the available space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forms a heap</a:t>
            </a:r>
          </a:p>
          <a:p>
            <a:r>
              <a:rPr lang="en-GB" sz="2000" dirty="0">
                <a:solidFill>
                  <a:srgbClr val="0070C0"/>
                </a:solidFill>
              </a:rPr>
              <a:t>forms a puddle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keeps a level, horizontal surface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FA2B4A-A17F-4F71-AC28-8222DBC81765}"/>
              </a:ext>
            </a:extLst>
          </p:cNvPr>
          <p:cNvSpPr/>
          <p:nvPr/>
        </p:nvSpPr>
        <p:spPr>
          <a:xfrm>
            <a:off x="6219547" y="1202750"/>
            <a:ext cx="2512381" cy="24746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C095EE-E6EE-4C14-9C2A-1ACF18168F6B}"/>
              </a:ext>
            </a:extLst>
          </p:cNvPr>
          <p:cNvSpPr/>
          <p:nvPr/>
        </p:nvSpPr>
        <p:spPr>
          <a:xfrm>
            <a:off x="5493798" y="2440076"/>
            <a:ext cx="2512381" cy="24746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59E773-B45D-48E8-BD04-DD97115F7AE5}"/>
              </a:ext>
            </a:extLst>
          </p:cNvPr>
          <p:cNvSpPr/>
          <p:nvPr/>
        </p:nvSpPr>
        <p:spPr>
          <a:xfrm>
            <a:off x="6945297" y="2440076"/>
            <a:ext cx="2512381" cy="24746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2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out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Exploring solids, liquids and gases in different fruits and vegetables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</a:rPr>
              <a:t>Does an orange float in water? </a:t>
            </a:r>
          </a:p>
          <a:p>
            <a:r>
              <a:rPr lang="en-GB" sz="2400" dirty="0">
                <a:solidFill>
                  <a:schemeClr val="tx1"/>
                </a:solidFill>
              </a:rPr>
              <a:t>What about a banana or a potato? </a:t>
            </a:r>
          </a:p>
          <a:p>
            <a:r>
              <a:rPr lang="en-GB" sz="2400" dirty="0">
                <a:solidFill>
                  <a:schemeClr val="tx1"/>
                </a:solidFill>
              </a:rPr>
              <a:t>Does peeling the fruit or vegetable make a difference?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i="1" dirty="0">
                <a:solidFill>
                  <a:srgbClr val="0070C0"/>
                </a:solidFill>
              </a:rPr>
              <a:t>Fruits and vegetables are not just solids. Some have juice (a liquid) inside them. Some have tiny pockets of air (a gas) trapped inside them.</a:t>
            </a:r>
            <a:endParaRPr lang="en-GB" sz="2000" i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>
                <a:solidFill>
                  <a:srgbClr val="FF0000"/>
                </a:solidFill>
              </a:rPr>
              <a:t>Ask an adult </a:t>
            </a:r>
            <a:r>
              <a:rPr lang="en-GB" sz="2000" i="1" dirty="0">
                <a:solidFill>
                  <a:srgbClr val="FF0000"/>
                </a:solidFill>
              </a:rPr>
              <a:t>if you can investigate floating and sinking fruits with them.</a:t>
            </a:r>
          </a:p>
          <a:p>
            <a:pPr marL="0" indent="0">
              <a:buNone/>
            </a:pPr>
            <a:r>
              <a:rPr lang="en-GB" sz="2000" i="1" dirty="0">
                <a:solidFill>
                  <a:srgbClr val="FF0000"/>
                </a:solidFill>
              </a:rPr>
              <a:t>This activity is described and explained in Science Fun At Home ‘sink or swim’.</a:t>
            </a:r>
          </a:p>
          <a:p>
            <a:pPr marL="0" indent="0">
              <a:buNone/>
            </a:pPr>
            <a:r>
              <a:rPr lang="en-GB" sz="2000" u="sng" dirty="0">
                <a:hlinkClick r:id="rId2"/>
              </a:rPr>
              <a:t>https://pstt.org.uk/application/files/1115/8694/0466/4._SINK_OR_SWIM.pdf</a:t>
            </a: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pPr marL="0" indent="0">
              <a:buNone/>
            </a:pPr>
            <a:endParaRPr lang="en-GB" sz="2000" u="sng" dirty="0"/>
          </a:p>
          <a:p>
            <a:r>
              <a:rPr lang="en-GB" sz="2000" i="1" dirty="0">
                <a:solidFill>
                  <a:schemeClr val="tx1"/>
                </a:solidFill>
              </a:rPr>
              <a:t>Decide how you are going to record your findings. You may like to take photographs.</a:t>
            </a:r>
            <a:endParaRPr lang="en-GB" sz="2000" u="sng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0625B-72B0-4798-8B8E-48BFBC15835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(20 – 30 minutes)</a:t>
            </a:r>
          </a:p>
        </p:txBody>
      </p:sp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82C7818-B3BC-4630-88FF-FAA7450C1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" y="57506"/>
            <a:ext cx="1080518" cy="1080518"/>
          </a:xfrm>
          <a:prstGeom prst="rect">
            <a:avLst/>
          </a:prstGeom>
        </p:spPr>
      </p:pic>
      <p:pic>
        <p:nvPicPr>
          <p:cNvPr id="10" name="Picture 9" descr="orange fruit on black textile">
            <a:extLst>
              <a:ext uri="{FF2B5EF4-FFF2-40B4-BE49-F238E27FC236}">
                <a16:creationId xmlns:a16="http://schemas.microsoft.com/office/drawing/2014/main" id="{0C355C0E-66AA-40FC-BA63-80280650160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/>
          <a:stretch/>
        </p:blipFill>
        <p:spPr bwMode="auto">
          <a:xfrm>
            <a:off x="1123285" y="3311372"/>
            <a:ext cx="1388098" cy="111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hree banana fruits on white background">
            <a:extLst>
              <a:ext uri="{FF2B5EF4-FFF2-40B4-BE49-F238E27FC236}">
                <a16:creationId xmlns:a16="http://schemas.microsoft.com/office/drawing/2014/main" id="{3FE07D33-07F6-45E6-8840-EA7AFF1AA95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6424"/>
          <a:stretch/>
        </p:blipFill>
        <p:spPr bwMode="auto">
          <a:xfrm>
            <a:off x="2765265" y="3311372"/>
            <a:ext cx="1388098" cy="111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8E2436-A485-4D28-887C-A19F57F59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7" y="3655029"/>
            <a:ext cx="3756307" cy="1480888"/>
          </a:xfrm>
          <a:prstGeom prst="rect">
            <a:avLst/>
          </a:prstGeom>
        </p:spPr>
      </p:pic>
      <p:pic>
        <p:nvPicPr>
          <p:cNvPr id="13" name="Picture 12" descr="Potatoes, Brown, Close-Up, Food, Fresh">
            <a:extLst>
              <a:ext uri="{FF2B5EF4-FFF2-40B4-BE49-F238E27FC236}">
                <a16:creationId xmlns:a16="http://schemas.microsoft.com/office/drawing/2014/main" id="{F04DB61A-ADC4-49A0-8C8A-841833C27A4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9"/>
          <a:stretch/>
        </p:blipFill>
        <p:spPr bwMode="auto">
          <a:xfrm>
            <a:off x="4407246" y="3311372"/>
            <a:ext cx="1389872" cy="1118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12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831A5-1104-4DFF-9A91-885E65D44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7533-4E22-44F3-B854-2C1935F34336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States of matter: </a:t>
            </a:r>
            <a:r>
              <a:rPr lang="en-GB" dirty="0"/>
              <a:t>There are three </a:t>
            </a:r>
            <a:r>
              <a:rPr lang="en-GB" b="1" dirty="0"/>
              <a:t>states of matter</a:t>
            </a:r>
            <a:r>
              <a:rPr lang="en-GB" dirty="0"/>
              <a:t>: </a:t>
            </a:r>
            <a:r>
              <a:rPr lang="en-GB" b="1" dirty="0"/>
              <a:t>solid</a:t>
            </a:r>
            <a:r>
              <a:rPr lang="en-GB" dirty="0"/>
              <a:t>, </a:t>
            </a:r>
            <a:r>
              <a:rPr lang="en-GB" b="1" dirty="0"/>
              <a:t>liquid</a:t>
            </a:r>
            <a:r>
              <a:rPr lang="en-GB" dirty="0"/>
              <a:t> and </a:t>
            </a:r>
            <a:r>
              <a:rPr lang="en-GB" b="1" dirty="0"/>
              <a:t>gas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Solid: </a:t>
            </a:r>
            <a:r>
              <a:rPr lang="en-GB" dirty="0"/>
              <a:t>A </a:t>
            </a:r>
            <a:r>
              <a:rPr lang="en-GB" b="1" dirty="0"/>
              <a:t>solid</a:t>
            </a:r>
            <a:r>
              <a:rPr lang="en-GB" dirty="0"/>
              <a:t> is an object or material which </a:t>
            </a:r>
            <a:r>
              <a:rPr lang="en-GB" b="1" dirty="0"/>
              <a:t>keeps its shape </a:t>
            </a:r>
            <a:r>
              <a:rPr lang="en-GB" dirty="0"/>
              <a:t>and has a </a:t>
            </a:r>
            <a:r>
              <a:rPr lang="en-GB" b="1" dirty="0"/>
              <a:t>fixed volume</a:t>
            </a:r>
            <a:r>
              <a:rPr lang="en-GB" dirty="0"/>
              <a:t>. Some solids are made up of small grains which can be poured into a heap. Some solids can change shape when they are squashed, stretched or twisted. Some solids can be cut.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Liquid: </a:t>
            </a:r>
            <a:r>
              <a:rPr lang="en-GB" dirty="0"/>
              <a:t>A </a:t>
            </a:r>
            <a:r>
              <a:rPr lang="en-GB" b="1" dirty="0"/>
              <a:t>liquid</a:t>
            </a:r>
            <a:r>
              <a:rPr lang="en-GB" dirty="0"/>
              <a:t> is a material which has a </a:t>
            </a:r>
            <a:r>
              <a:rPr lang="en-GB" b="1" dirty="0"/>
              <a:t>fixed volume </a:t>
            </a:r>
            <a:r>
              <a:rPr lang="en-GB" dirty="0"/>
              <a:t>but </a:t>
            </a:r>
            <a:r>
              <a:rPr lang="en-GB" b="1" dirty="0"/>
              <a:t>changes in shape </a:t>
            </a:r>
            <a:r>
              <a:rPr lang="en-GB" dirty="0"/>
              <a:t>to fit the container. A liquid can be poured and keeps a level, horizontal surface.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Gas: </a:t>
            </a:r>
            <a:r>
              <a:rPr lang="en-GB" dirty="0"/>
              <a:t>A </a:t>
            </a:r>
            <a:r>
              <a:rPr lang="en-GB" b="1" dirty="0"/>
              <a:t>gas</a:t>
            </a:r>
            <a:r>
              <a:rPr lang="en-GB" dirty="0"/>
              <a:t> is a material which fills all available space; it has </a:t>
            </a:r>
            <a:r>
              <a:rPr lang="en-GB" b="1" dirty="0"/>
              <a:t>no fixed shape </a:t>
            </a:r>
            <a:r>
              <a:rPr lang="en-GB" dirty="0"/>
              <a:t>or </a:t>
            </a:r>
            <a:r>
              <a:rPr lang="en-GB" b="1" dirty="0"/>
              <a:t>volume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Material: </a:t>
            </a:r>
            <a:r>
              <a:rPr lang="en-GB" b="1" dirty="0"/>
              <a:t>Material</a:t>
            </a:r>
            <a:r>
              <a:rPr lang="en-GB" dirty="0"/>
              <a:t> is the matter from which a thing is or can be made.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Volume: </a:t>
            </a:r>
            <a:r>
              <a:rPr lang="en-GB" dirty="0">
                <a:solidFill>
                  <a:schemeClr val="tx1"/>
                </a:solidFill>
              </a:rPr>
              <a:t>The</a:t>
            </a:r>
            <a:r>
              <a:rPr lang="en-GB" b="1" dirty="0">
                <a:solidFill>
                  <a:schemeClr val="tx1"/>
                </a:solidFill>
              </a:rPr>
              <a:t> volume </a:t>
            </a:r>
            <a:r>
              <a:rPr lang="en-GB" dirty="0">
                <a:solidFill>
                  <a:schemeClr val="tx1"/>
                </a:solidFill>
              </a:rPr>
              <a:t>is the amount of space taken up by a solid, liquid or gas.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algn="l">
          <a:defRPr sz="2400" i="1" kern="0" dirty="0">
            <a:solidFill>
              <a:schemeClr val="bg1"/>
            </a:solidFill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5 template lesson PriSci Resource" id="{728A4D97-30B4-4A29-8607-D4731488DC2B}" vid="{0D102C8D-00A0-471F-9CA8-16435CBAE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2262A360-CE2A-42BD-9D1E-10F8FF92E59F}"/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62C40-ACB1-464D-9655-61DD85FFCCBE}">
  <ds:schemaRefs>
    <ds:schemaRef ds:uri="http://schemas.microsoft.com/office/2006/documentManagement/types"/>
    <ds:schemaRef ds:uri="http://purl.org/dc/elements/1.1/"/>
    <ds:schemaRef ds:uri="0ff8adc4-58f0-4cfe-ad48-79a46b32a9f8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89114d93-40b0-4de1-aa32-14ecbdb0e84d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v5 template lesson PriSci Resource</Template>
  <TotalTime>2478</TotalTime>
  <Words>1391</Words>
  <Application>Microsoft Office PowerPoint</Application>
  <PresentationFormat>Widescreen</PresentationFormat>
  <Paragraphs>190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 Black</vt:lpstr>
      <vt:lpstr>Office Theme</vt:lpstr>
      <vt:lpstr>PowerPoint Presentation</vt:lpstr>
      <vt:lpstr>States of matter</vt:lpstr>
      <vt:lpstr>Explore, review, think, talk…</vt:lpstr>
      <vt:lpstr>Solids, liquids and gases</vt:lpstr>
      <vt:lpstr>PowerPoint Presentation</vt:lpstr>
      <vt:lpstr>PowerPoint Presentation</vt:lpstr>
      <vt:lpstr>PowerPoint Presentation</vt:lpstr>
      <vt:lpstr>Find out more…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2</cp:revision>
  <cp:lastPrinted>2020-03-28T17:18:56Z</cp:lastPrinted>
  <dcterms:created xsi:type="dcterms:W3CDTF">2020-05-05T10:38:46Z</dcterms:created>
  <dcterms:modified xsi:type="dcterms:W3CDTF">2020-05-27T16:59:49Z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